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  <p:sldMasterId id="2147483828" r:id="rId3"/>
  </p:sldMasterIdLst>
  <p:notesMasterIdLst>
    <p:notesMasterId r:id="rId30"/>
  </p:notesMasterIdLst>
  <p:sldIdLst>
    <p:sldId id="302" r:id="rId4"/>
    <p:sldId id="317" r:id="rId5"/>
    <p:sldId id="319" r:id="rId6"/>
    <p:sldId id="308" r:id="rId7"/>
    <p:sldId id="313" r:id="rId8"/>
    <p:sldId id="323" r:id="rId9"/>
    <p:sldId id="305" r:id="rId10"/>
    <p:sldId id="324" r:id="rId11"/>
    <p:sldId id="299" r:id="rId12"/>
    <p:sldId id="296" r:id="rId13"/>
    <p:sldId id="312" r:id="rId14"/>
    <p:sldId id="327" r:id="rId15"/>
    <p:sldId id="330" r:id="rId16"/>
    <p:sldId id="321" r:id="rId17"/>
    <p:sldId id="309" r:id="rId18"/>
    <p:sldId id="325" r:id="rId19"/>
    <p:sldId id="315" r:id="rId20"/>
    <p:sldId id="328" r:id="rId21"/>
    <p:sldId id="316" r:id="rId22"/>
    <p:sldId id="306" r:id="rId23"/>
    <p:sldId id="314" r:id="rId24"/>
    <p:sldId id="278" r:id="rId25"/>
    <p:sldId id="311" r:id="rId26"/>
    <p:sldId id="292" r:id="rId27"/>
    <p:sldId id="291" r:id="rId28"/>
    <p:sldId id="290" r:id="rId29"/>
  </p:sldIdLst>
  <p:sldSz cx="9906000" cy="6858000" type="A4"/>
  <p:notesSz cx="6858000" cy="9144000"/>
  <p:defaultTextStyle>
    <a:defPPr>
      <a:defRPr lang="ru-RU"/>
    </a:defPPr>
    <a:lvl1pPr marL="0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19847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39694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59540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679387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099234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19081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938927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358774" algn="l" defTabSz="8396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86" autoAdjust="0"/>
  </p:normalViewPr>
  <p:slideViewPr>
    <p:cSldViewPr snapToGrid="0">
      <p:cViewPr varScale="1">
        <p:scale>
          <a:sx n="66" d="100"/>
          <a:sy n="66" d="100"/>
        </p:scale>
        <p:origin x="1120" y="44"/>
      </p:cViewPr>
      <p:guideLst>
        <p:guide orient="horz" pos="2160"/>
        <p:guide pos="384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BF89C-03A8-41F6-8446-A8E39CA3CD5C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55D3F-51BB-422E-8870-904D4FD189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9847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39694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59540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79387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99234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19081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38927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58774" algn="l" defTabSz="83969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91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6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31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7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08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55D3F-51BB-422E-8870-904D4FD1898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8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200"/>
            </a:lvl1pPr>
            <a:lvl2pPr marL="419847" indent="0" algn="ctr">
              <a:buNone/>
              <a:defRPr sz="1800"/>
            </a:lvl2pPr>
            <a:lvl3pPr marL="839694" indent="0" algn="ctr">
              <a:buNone/>
              <a:defRPr sz="1700"/>
            </a:lvl3pPr>
            <a:lvl4pPr marL="1259540" indent="0" algn="ctr">
              <a:buNone/>
              <a:defRPr sz="1500"/>
            </a:lvl4pPr>
            <a:lvl5pPr marL="1679387" indent="0" algn="ctr">
              <a:buNone/>
              <a:defRPr sz="1500"/>
            </a:lvl5pPr>
            <a:lvl6pPr marL="2099234" indent="0" algn="ctr">
              <a:buNone/>
              <a:defRPr sz="1500"/>
            </a:lvl6pPr>
            <a:lvl7pPr marL="2519081" indent="0" algn="ctr">
              <a:buNone/>
              <a:defRPr sz="1500"/>
            </a:lvl7pPr>
            <a:lvl8pPr marL="2938927" indent="0" algn="ctr">
              <a:buNone/>
              <a:defRPr sz="1500"/>
            </a:lvl8pPr>
            <a:lvl9pPr marL="3358774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0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9" y="1709739"/>
            <a:ext cx="8543925" cy="2852737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9" y="4589463"/>
            <a:ext cx="8543925" cy="1500187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198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396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595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6793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0992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190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29389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3587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45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8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63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4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2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19847" indent="0">
              <a:buNone/>
              <a:defRPr sz="1300"/>
            </a:lvl2pPr>
            <a:lvl3pPr marL="839694" indent="0">
              <a:buNone/>
              <a:defRPr sz="1100"/>
            </a:lvl3pPr>
            <a:lvl4pPr marL="1259540" indent="0">
              <a:buNone/>
              <a:defRPr sz="900"/>
            </a:lvl4pPr>
            <a:lvl5pPr marL="1679387" indent="0">
              <a:buNone/>
              <a:defRPr sz="900"/>
            </a:lvl5pPr>
            <a:lvl6pPr marL="2099234" indent="0">
              <a:buNone/>
              <a:defRPr sz="900"/>
            </a:lvl6pPr>
            <a:lvl7pPr marL="2519081" indent="0">
              <a:buNone/>
              <a:defRPr sz="900"/>
            </a:lvl7pPr>
            <a:lvl8pPr marL="2938927" indent="0">
              <a:buNone/>
              <a:defRPr sz="900"/>
            </a:lvl8pPr>
            <a:lvl9pPr marL="335877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1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 marL="0" indent="0">
              <a:buNone/>
              <a:defRPr sz="2900"/>
            </a:lvl1pPr>
            <a:lvl2pPr marL="419847" indent="0">
              <a:buNone/>
              <a:defRPr sz="2600"/>
            </a:lvl2pPr>
            <a:lvl3pPr marL="839694" indent="0">
              <a:buNone/>
              <a:defRPr sz="2200"/>
            </a:lvl3pPr>
            <a:lvl4pPr marL="1259540" indent="0">
              <a:buNone/>
              <a:defRPr sz="1800"/>
            </a:lvl4pPr>
            <a:lvl5pPr marL="1679387" indent="0">
              <a:buNone/>
              <a:defRPr sz="1800"/>
            </a:lvl5pPr>
            <a:lvl6pPr marL="2099234" indent="0">
              <a:buNone/>
              <a:defRPr sz="1800"/>
            </a:lvl6pPr>
            <a:lvl7pPr marL="2519081" indent="0">
              <a:buNone/>
              <a:defRPr sz="1800"/>
            </a:lvl7pPr>
            <a:lvl8pPr marL="2938927" indent="0">
              <a:buNone/>
              <a:defRPr sz="1800"/>
            </a:lvl8pPr>
            <a:lvl9pPr marL="335877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19847" indent="0">
              <a:buNone/>
              <a:defRPr sz="1300"/>
            </a:lvl2pPr>
            <a:lvl3pPr marL="839694" indent="0">
              <a:buNone/>
              <a:defRPr sz="1100"/>
            </a:lvl3pPr>
            <a:lvl4pPr marL="1259540" indent="0">
              <a:buNone/>
              <a:defRPr sz="900"/>
            </a:lvl4pPr>
            <a:lvl5pPr marL="1679387" indent="0">
              <a:buNone/>
              <a:defRPr sz="900"/>
            </a:lvl5pPr>
            <a:lvl6pPr marL="2099234" indent="0">
              <a:buNone/>
              <a:defRPr sz="900"/>
            </a:lvl6pPr>
            <a:lvl7pPr marL="2519081" indent="0">
              <a:buNone/>
              <a:defRPr sz="900"/>
            </a:lvl7pPr>
            <a:lvl8pPr marL="2938927" indent="0">
              <a:buNone/>
              <a:defRPr sz="900"/>
            </a:lvl8pPr>
            <a:lvl9pPr marL="335877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685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64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200"/>
            </a:lvl1pPr>
            <a:lvl2pPr marL="419847" indent="0" algn="ctr">
              <a:buNone/>
              <a:defRPr sz="1800"/>
            </a:lvl2pPr>
            <a:lvl3pPr marL="839694" indent="0" algn="ctr">
              <a:buNone/>
              <a:defRPr sz="1700"/>
            </a:lvl3pPr>
            <a:lvl4pPr marL="1259540" indent="0" algn="ctr">
              <a:buNone/>
              <a:defRPr sz="1500"/>
            </a:lvl4pPr>
            <a:lvl5pPr marL="1679387" indent="0" algn="ctr">
              <a:buNone/>
              <a:defRPr sz="1500"/>
            </a:lvl5pPr>
            <a:lvl6pPr marL="2099234" indent="0" algn="ctr">
              <a:buNone/>
              <a:defRPr sz="1500"/>
            </a:lvl6pPr>
            <a:lvl7pPr marL="2519081" indent="0" algn="ctr">
              <a:buNone/>
              <a:defRPr sz="1500"/>
            </a:lvl7pPr>
            <a:lvl8pPr marL="2938927" indent="0" algn="ctr">
              <a:buNone/>
              <a:defRPr sz="1500"/>
            </a:lvl8pPr>
            <a:lvl9pPr marL="3358774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8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60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9" y="1709739"/>
            <a:ext cx="8543925" cy="2852737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9" y="4589463"/>
            <a:ext cx="8543925" cy="1500187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198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396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595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6793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0992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190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29389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3587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368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85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74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55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55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19847" indent="0">
              <a:buNone/>
              <a:defRPr sz="1300"/>
            </a:lvl2pPr>
            <a:lvl3pPr marL="839694" indent="0">
              <a:buNone/>
              <a:defRPr sz="1100"/>
            </a:lvl3pPr>
            <a:lvl4pPr marL="1259540" indent="0">
              <a:buNone/>
              <a:defRPr sz="900"/>
            </a:lvl4pPr>
            <a:lvl5pPr marL="1679387" indent="0">
              <a:buNone/>
              <a:defRPr sz="900"/>
            </a:lvl5pPr>
            <a:lvl6pPr marL="2099234" indent="0">
              <a:buNone/>
              <a:defRPr sz="900"/>
            </a:lvl6pPr>
            <a:lvl7pPr marL="2519081" indent="0">
              <a:buNone/>
              <a:defRPr sz="900"/>
            </a:lvl7pPr>
            <a:lvl8pPr marL="2938927" indent="0">
              <a:buNone/>
              <a:defRPr sz="900"/>
            </a:lvl8pPr>
            <a:lvl9pPr marL="335877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04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 marL="0" indent="0">
              <a:buNone/>
              <a:defRPr sz="2900"/>
            </a:lvl1pPr>
            <a:lvl2pPr marL="419847" indent="0">
              <a:buNone/>
              <a:defRPr sz="2600"/>
            </a:lvl2pPr>
            <a:lvl3pPr marL="839694" indent="0">
              <a:buNone/>
              <a:defRPr sz="2200"/>
            </a:lvl3pPr>
            <a:lvl4pPr marL="1259540" indent="0">
              <a:buNone/>
              <a:defRPr sz="1800"/>
            </a:lvl4pPr>
            <a:lvl5pPr marL="1679387" indent="0">
              <a:buNone/>
              <a:defRPr sz="1800"/>
            </a:lvl5pPr>
            <a:lvl6pPr marL="2099234" indent="0">
              <a:buNone/>
              <a:defRPr sz="1800"/>
            </a:lvl6pPr>
            <a:lvl7pPr marL="2519081" indent="0">
              <a:buNone/>
              <a:defRPr sz="1800"/>
            </a:lvl7pPr>
            <a:lvl8pPr marL="2938927" indent="0">
              <a:buNone/>
              <a:defRPr sz="1800"/>
            </a:lvl8pPr>
            <a:lvl9pPr marL="335877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19847" indent="0">
              <a:buNone/>
              <a:defRPr sz="1300"/>
            </a:lvl2pPr>
            <a:lvl3pPr marL="839694" indent="0">
              <a:buNone/>
              <a:defRPr sz="1100"/>
            </a:lvl3pPr>
            <a:lvl4pPr marL="1259540" indent="0">
              <a:buNone/>
              <a:defRPr sz="900"/>
            </a:lvl4pPr>
            <a:lvl5pPr marL="1679387" indent="0">
              <a:buNone/>
              <a:defRPr sz="900"/>
            </a:lvl5pPr>
            <a:lvl6pPr marL="2099234" indent="0">
              <a:buNone/>
              <a:defRPr sz="900"/>
            </a:lvl6pPr>
            <a:lvl7pPr marL="2519081" indent="0">
              <a:buNone/>
              <a:defRPr sz="900"/>
            </a:lvl7pPr>
            <a:lvl8pPr marL="2938927" indent="0">
              <a:buNone/>
              <a:defRPr sz="900"/>
            </a:lvl8pPr>
            <a:lvl9pPr marL="335877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72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714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531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200"/>
            </a:lvl1pPr>
            <a:lvl2pPr marL="419847" indent="0" algn="ctr">
              <a:buNone/>
              <a:defRPr sz="1800"/>
            </a:lvl2pPr>
            <a:lvl3pPr marL="839694" indent="0" algn="ctr">
              <a:buNone/>
              <a:defRPr sz="1700"/>
            </a:lvl3pPr>
            <a:lvl4pPr marL="1259540" indent="0" algn="ctr">
              <a:buNone/>
              <a:defRPr sz="1500"/>
            </a:lvl4pPr>
            <a:lvl5pPr marL="1679387" indent="0" algn="ctr">
              <a:buNone/>
              <a:defRPr sz="1500"/>
            </a:lvl5pPr>
            <a:lvl6pPr marL="2099234" indent="0" algn="ctr">
              <a:buNone/>
              <a:defRPr sz="1500"/>
            </a:lvl6pPr>
            <a:lvl7pPr marL="2519081" indent="0" algn="ctr">
              <a:buNone/>
              <a:defRPr sz="1500"/>
            </a:lvl7pPr>
            <a:lvl8pPr marL="2938927" indent="0" algn="ctr">
              <a:buNone/>
              <a:defRPr sz="1500"/>
            </a:lvl8pPr>
            <a:lvl9pPr marL="3358774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78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194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9" y="1709739"/>
            <a:ext cx="8543925" cy="2852737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9" y="4589463"/>
            <a:ext cx="8543925" cy="1500187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198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396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595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6793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0992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190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29389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3587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221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9805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847" indent="0">
              <a:buNone/>
              <a:defRPr sz="1800" b="1"/>
            </a:lvl2pPr>
            <a:lvl3pPr marL="839694" indent="0">
              <a:buNone/>
              <a:defRPr sz="1700" b="1"/>
            </a:lvl3pPr>
            <a:lvl4pPr marL="1259540" indent="0">
              <a:buNone/>
              <a:defRPr sz="1500" b="1"/>
            </a:lvl4pPr>
            <a:lvl5pPr marL="1679387" indent="0">
              <a:buNone/>
              <a:defRPr sz="1500" b="1"/>
            </a:lvl5pPr>
            <a:lvl6pPr marL="2099234" indent="0">
              <a:buNone/>
              <a:defRPr sz="1500" b="1"/>
            </a:lvl6pPr>
            <a:lvl7pPr marL="2519081" indent="0">
              <a:buNone/>
              <a:defRPr sz="1500" b="1"/>
            </a:lvl7pPr>
            <a:lvl8pPr marL="2938927" indent="0">
              <a:buNone/>
              <a:defRPr sz="1500" b="1"/>
            </a:lvl8pPr>
            <a:lvl9pPr marL="335877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57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7966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19847" indent="0">
              <a:buNone/>
              <a:defRPr sz="1300"/>
            </a:lvl2pPr>
            <a:lvl3pPr marL="839694" indent="0">
              <a:buNone/>
              <a:defRPr sz="1100"/>
            </a:lvl3pPr>
            <a:lvl4pPr marL="1259540" indent="0">
              <a:buNone/>
              <a:defRPr sz="900"/>
            </a:lvl4pPr>
            <a:lvl5pPr marL="1679387" indent="0">
              <a:buNone/>
              <a:defRPr sz="900"/>
            </a:lvl5pPr>
            <a:lvl6pPr marL="2099234" indent="0">
              <a:buNone/>
              <a:defRPr sz="900"/>
            </a:lvl6pPr>
            <a:lvl7pPr marL="2519081" indent="0">
              <a:buNone/>
              <a:defRPr sz="900"/>
            </a:lvl7pPr>
            <a:lvl8pPr marL="2938927" indent="0">
              <a:buNone/>
              <a:defRPr sz="900"/>
            </a:lvl8pPr>
            <a:lvl9pPr marL="335877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274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5"/>
            <a:ext cx="5014913" cy="4873625"/>
          </a:xfrm>
        </p:spPr>
        <p:txBody>
          <a:bodyPr/>
          <a:lstStyle>
            <a:lvl1pPr marL="0" indent="0">
              <a:buNone/>
              <a:defRPr sz="2900"/>
            </a:lvl1pPr>
            <a:lvl2pPr marL="419847" indent="0">
              <a:buNone/>
              <a:defRPr sz="2600"/>
            </a:lvl2pPr>
            <a:lvl3pPr marL="839694" indent="0">
              <a:buNone/>
              <a:defRPr sz="2200"/>
            </a:lvl3pPr>
            <a:lvl4pPr marL="1259540" indent="0">
              <a:buNone/>
              <a:defRPr sz="1800"/>
            </a:lvl4pPr>
            <a:lvl5pPr marL="1679387" indent="0">
              <a:buNone/>
              <a:defRPr sz="1800"/>
            </a:lvl5pPr>
            <a:lvl6pPr marL="2099234" indent="0">
              <a:buNone/>
              <a:defRPr sz="1800"/>
            </a:lvl6pPr>
            <a:lvl7pPr marL="2519081" indent="0">
              <a:buNone/>
              <a:defRPr sz="1800"/>
            </a:lvl7pPr>
            <a:lvl8pPr marL="2938927" indent="0">
              <a:buNone/>
              <a:defRPr sz="1800"/>
            </a:lvl8pPr>
            <a:lvl9pPr marL="335877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19847" indent="0">
              <a:buNone/>
              <a:defRPr sz="1300"/>
            </a:lvl2pPr>
            <a:lvl3pPr marL="839694" indent="0">
              <a:buNone/>
              <a:defRPr sz="1100"/>
            </a:lvl3pPr>
            <a:lvl4pPr marL="1259540" indent="0">
              <a:buNone/>
              <a:defRPr sz="900"/>
            </a:lvl4pPr>
            <a:lvl5pPr marL="1679387" indent="0">
              <a:buNone/>
              <a:defRPr sz="900"/>
            </a:lvl5pPr>
            <a:lvl6pPr marL="2099234" indent="0">
              <a:buNone/>
              <a:defRPr sz="900"/>
            </a:lvl6pPr>
            <a:lvl7pPr marL="2519081" indent="0">
              <a:buNone/>
              <a:defRPr sz="900"/>
            </a:lvl7pPr>
            <a:lvl8pPr marL="2938927" indent="0">
              <a:buNone/>
              <a:defRPr sz="900"/>
            </a:lvl8pPr>
            <a:lvl9pPr marL="335877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59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5766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152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69" tIns="41985" rIns="83969" bIns="4198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83969" tIns="41985" rIns="83969" bIns="4198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1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39694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23" indent="-209923" algn="l" defTabSz="839694" rtl="0" eaLnBrk="1" latinLnBrk="0" hangingPunct="1">
        <a:lnSpc>
          <a:spcPct val="90000"/>
        </a:lnSpc>
        <a:spcBef>
          <a:spcPts val="918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770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1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464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310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15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004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8851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869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69" tIns="41985" rIns="83969" bIns="4198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83969" tIns="41985" rIns="83969" bIns="4198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45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839694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23" indent="-209923" algn="l" defTabSz="839694" rtl="0" eaLnBrk="1" latinLnBrk="0" hangingPunct="1">
        <a:lnSpc>
          <a:spcPct val="90000"/>
        </a:lnSpc>
        <a:spcBef>
          <a:spcPts val="918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770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1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464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310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15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004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8851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869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83969" tIns="41985" rIns="83969" bIns="4198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83969" tIns="41985" rIns="83969" bIns="4198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6DB46-1B8A-42F4-8F01-BCCB555623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83969" tIns="41985" rIns="83969" bIns="4198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A0031-1E32-4148-9858-E6F3F55F2F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2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839694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9923" indent="-209923" algn="l" defTabSz="839694" rtl="0" eaLnBrk="1" latinLnBrk="0" hangingPunct="1">
        <a:lnSpc>
          <a:spcPct val="90000"/>
        </a:lnSpc>
        <a:spcBef>
          <a:spcPts val="918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9770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61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464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89310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15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004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48851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68697" indent="-209923" algn="l" defTabSz="839694" rtl="0" eaLnBrk="1" latinLnBrk="0" hangingPunct="1">
        <a:lnSpc>
          <a:spcPct val="90000"/>
        </a:lnSpc>
        <a:spcBef>
          <a:spcPts val="459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1984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3969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59540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38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923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19081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27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58774" algn="l" defTabSz="8396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32866" y="846161"/>
            <a:ext cx="8047937" cy="977342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ctr"/>
            <a:endParaRPr lang="ru-RU" sz="29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29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84441"/>
            <a:ext cx="5746282" cy="2300781"/>
          </a:xfrm>
          <a:prstGeom prst="rect">
            <a:avLst/>
          </a:prstGeom>
        </p:spPr>
        <p:txBody>
          <a:bodyPr wrap="square" lIns="83969" tIns="41985" rIns="83969" bIns="41985">
            <a:spAutoFit/>
          </a:bodyPr>
          <a:lstStyle/>
          <a:p>
            <a:pPr algn="ctr"/>
            <a:endParaRPr lang="ru-RU" altLang="ru-RU" sz="2400" b="1" dirty="0" smtClean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Муниципальное бюджетное дошкольное образовательное учреждение «Центр развития ребенка - детский сад №36 «Волшебный дворец»</a:t>
            </a:r>
          </a:p>
          <a:p>
            <a:pPr algn="ctr"/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г. Альметьевска» 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31" name="Picture 7" descr="C:\Users\1\Desktop\МАКСИМОВА Т.А\ФОТО\национальные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629" y="4092074"/>
            <a:ext cx="3926673" cy="2628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735630" y="5682177"/>
            <a:ext cx="49792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Воспитатель высшей квалификационной </a:t>
            </a: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Категории Самойлова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Рамзия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Шайхуловна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30" name="Picture 6" descr="В.Путин объявил 2022-й Годом культурного наследия народов Росси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148" y="216401"/>
            <a:ext cx="3786097" cy="218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97" y="2842372"/>
            <a:ext cx="983820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FF0000"/>
                </a:solidFill>
                <a:cs typeface="Times New Roman" panose="02020603050405020304" pitchFamily="18" charset="0"/>
              </a:rPr>
              <a:t>«Формирование интереса к культурно-национальному наследию </a:t>
            </a:r>
            <a:endParaRPr lang="ru-RU" altLang="ru-RU" sz="26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2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родного края у </a:t>
            </a:r>
            <a:r>
              <a:rPr lang="ru-RU" altLang="ru-RU" sz="2600" b="1" dirty="0">
                <a:solidFill>
                  <a:srgbClr val="FF0000"/>
                </a:solidFill>
                <a:cs typeface="Times New Roman" panose="02020603050405020304" pitchFamily="18" charset="0"/>
              </a:rPr>
              <a:t>детей старшего дошкольного возраста </a:t>
            </a:r>
            <a:endParaRPr lang="ru-RU" altLang="ru-RU" sz="26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2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»</a:t>
            </a:r>
            <a:endParaRPr lang="ru-RU" altLang="ru-RU" sz="2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3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01"/>
    </mc:Choice>
    <mc:Fallback xmlns="">
      <p:transition spd="slow" advTm="2420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026194" y="113619"/>
            <a:ext cx="7915956" cy="5129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Развивающая предметно-пространственная среда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 группе 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90466" name="Picture 2" descr="C:\Users\1\Desktop\фото центров в коридоре\DSC_7165.JPG"/>
          <p:cNvPicPr>
            <a:picLocks noChangeAspect="1" noChangeArrowheads="1"/>
          </p:cNvPicPr>
          <p:nvPr/>
        </p:nvPicPr>
        <p:blipFill>
          <a:blip r:embed="rId3" cstate="print"/>
          <a:srcRect l="3097" t="2731" r="8012" b="5795"/>
          <a:stretch>
            <a:fillRect/>
          </a:stretch>
        </p:blipFill>
        <p:spPr bwMode="auto">
          <a:xfrm>
            <a:off x="271793" y="740228"/>
            <a:ext cx="4021074" cy="2770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0470" name="Picture 6" descr="C:\Users\1\Desktop\фото центров в коридоре\DSC_71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8156" y="803994"/>
            <a:ext cx="3998396" cy="2676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3298" name="Picture 2" descr="C:\Users\1\Desktop\фото центров в коридоре\DSC_7182.JPG"/>
          <p:cNvPicPr>
            <a:picLocks noChangeAspect="1" noChangeArrowheads="1"/>
          </p:cNvPicPr>
          <p:nvPr/>
        </p:nvPicPr>
        <p:blipFill rotWithShape="1">
          <a:blip r:embed="rId5" cstate="print"/>
          <a:srcRect r="11257"/>
          <a:stretch/>
        </p:blipFill>
        <p:spPr bwMode="auto">
          <a:xfrm>
            <a:off x="550731" y="3671247"/>
            <a:ext cx="3922951" cy="2959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 descr="CIMG62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41395" y="3708108"/>
            <a:ext cx="3896892" cy="2922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890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88421" name="Picture 5" descr="C:\Users\1\Desktop\фото центров в коридоре\DSC_7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349" y="3820736"/>
            <a:ext cx="3288421" cy="2320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8424" name="Picture 8" descr="C:\Users\1\Desktop\фото центров в коридоре\IMG_8116.JPG"/>
          <p:cNvPicPr>
            <a:picLocks noChangeAspect="1" noChangeArrowheads="1"/>
          </p:cNvPicPr>
          <p:nvPr/>
        </p:nvPicPr>
        <p:blipFill>
          <a:blip r:embed="rId4" cstate="print"/>
          <a:srcRect t="13702" r="10928"/>
          <a:stretch>
            <a:fillRect/>
          </a:stretch>
        </p:blipFill>
        <p:spPr bwMode="auto">
          <a:xfrm>
            <a:off x="6651172" y="945225"/>
            <a:ext cx="3140980" cy="2177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Скругленный прямоугольник 17"/>
          <p:cNvSpPr/>
          <p:nvPr/>
        </p:nvSpPr>
        <p:spPr>
          <a:xfrm>
            <a:off x="6659458" y="3144763"/>
            <a:ext cx="3189514" cy="4027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голка национальных музыкальных инструментов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5974" y="6199753"/>
            <a:ext cx="2775858" cy="7946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Ф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отовыставка «Горжусь тобой, мой Татарстан!»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" name="Picture 2" descr="C:\Users\1\Desktop\МАКСИМОВА Т.А\Билингвальный дс\фото центров в коридоре\PHOTO-2021-03-31-11-25-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6221" y="915810"/>
            <a:ext cx="3004456" cy="2253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Скругленный прямоугольник 18"/>
          <p:cNvSpPr/>
          <p:nvPr/>
        </p:nvSpPr>
        <p:spPr>
          <a:xfrm>
            <a:off x="327514" y="3159174"/>
            <a:ext cx="2611894" cy="3067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Литературно-игровая зона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651172" y="6326815"/>
            <a:ext cx="3102429" cy="4412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Выставка кукол народов Поволжья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Picture 4" descr="C:\Users\1\Desktop\фото центров в коридоре\DSC_7189.JPG"/>
          <p:cNvPicPr>
            <a:picLocks noChangeAspect="1" noChangeArrowheads="1"/>
          </p:cNvPicPr>
          <p:nvPr/>
        </p:nvPicPr>
        <p:blipFill>
          <a:blip r:embed="rId6" cstate="print"/>
          <a:srcRect t="8751"/>
          <a:stretch>
            <a:fillRect/>
          </a:stretch>
        </p:blipFill>
        <p:spPr bwMode="auto">
          <a:xfrm>
            <a:off x="3379361" y="578500"/>
            <a:ext cx="2994878" cy="2251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Скругленный прямоугольник 14"/>
          <p:cNvSpPr/>
          <p:nvPr/>
        </p:nvSpPr>
        <p:spPr>
          <a:xfrm>
            <a:off x="3048002" y="2884715"/>
            <a:ext cx="3603170" cy="435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Библиотека на разных языках.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Буккросинг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«Прочитал книгу сам – передай другому»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1" name="Picture 2" descr="C:\Users\1\Desktop\Билингвальный дс\Фото на билингвалку\IMG_81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3457397" y="3776813"/>
            <a:ext cx="2991205" cy="22955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Скругленный прямоугольник 21"/>
          <p:cNvSpPr/>
          <p:nvPr/>
        </p:nvSpPr>
        <p:spPr>
          <a:xfrm>
            <a:off x="3526971" y="6275901"/>
            <a:ext cx="2884715" cy="7185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Авторская игра «Мой Альметьевск! Мой Татарстан!»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0" y="38450"/>
            <a:ext cx="9753601" cy="5129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Развивающая предметно-пространственная среда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холлах 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3" name="Picture 6" descr="C:\Users\1\Desktop\фото центров в коридоре\IMG_809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55229" y="3770460"/>
            <a:ext cx="3321356" cy="2556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4039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0358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12363" y="110659"/>
            <a:ext cx="91331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Виртуальные экскурсии 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524" y="925516"/>
            <a:ext cx="8303476" cy="5642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326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0358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12363" y="110659"/>
            <a:ext cx="91331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Строим город 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993"/>
            <a:ext cx="5318097" cy="35453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94" y="2666178"/>
            <a:ext cx="5291595" cy="396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0358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C:\Users\Yuriy\Desktop\DSC0038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2"/>
          <a:stretch/>
        </p:blipFill>
        <p:spPr bwMode="auto">
          <a:xfrm>
            <a:off x="619432" y="731520"/>
            <a:ext cx="4055962" cy="2923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[039535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276" y="710356"/>
            <a:ext cx="3847839" cy="28757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C:\Users\Yuriy\AppData\Local\Microsoft\Windows\INetCache\Content.Word\[039536]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32" y="3790335"/>
            <a:ext cx="4055962" cy="28832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[039546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276" y="3763515"/>
            <a:ext cx="3889280" cy="29100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7769" y="61787"/>
            <a:ext cx="91331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Экскурсии 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70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11678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766" y="3696101"/>
            <a:ext cx="4023360" cy="3017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31" y="3696101"/>
            <a:ext cx="4154103" cy="3115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766" y="616017"/>
            <a:ext cx="3931118" cy="2948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3"/>
          <a:stretch/>
        </p:blipFill>
        <p:spPr>
          <a:xfrm>
            <a:off x="697831" y="596766"/>
            <a:ext cx="4154103" cy="2856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47769" y="61787"/>
            <a:ext cx="91331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Экскурсии 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0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88418" name="Picture 2" descr="C:\Users\1\Desktop\фото центров в коридоре\DSC_71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2485" y="757106"/>
            <a:ext cx="7361030" cy="56148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Прямоугольник 15"/>
          <p:cNvSpPr/>
          <p:nvPr/>
        </p:nvSpPr>
        <p:spPr>
          <a:xfrm>
            <a:off x="370114" y="264663"/>
            <a:ext cx="91331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Открытие мини-музея народов Поволжья 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8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29" y="0"/>
            <a:ext cx="9046028" cy="8323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Цикл занятий «Дружба и братство дороже богатства!»</a:t>
            </a:r>
            <a:br>
              <a:rPr lang="ru-RU" sz="29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endParaRPr lang="ru-RU" sz="29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4" name="Picture 2" descr="C:\Users\1\Desktop\год родных языков\Солнышко\PHOTO-2021-04-08-12-50-0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684915" y="3744684"/>
            <a:ext cx="3954234" cy="29656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Users\1\Desktop\год родных языков\IMG_6876.PNG"/>
          <p:cNvPicPr>
            <a:picLocks noChangeAspect="1" noChangeArrowheads="1"/>
          </p:cNvPicPr>
          <p:nvPr/>
        </p:nvPicPr>
        <p:blipFill>
          <a:blip r:embed="rId4"/>
          <a:srcRect l="8752" r="1911"/>
          <a:stretch>
            <a:fillRect/>
          </a:stretch>
        </p:blipFill>
        <p:spPr bwMode="auto">
          <a:xfrm>
            <a:off x="446315" y="664028"/>
            <a:ext cx="4288969" cy="2704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 descr="C:\Users\1\Desktop\год родных языков\IMG_6871.PNG"/>
          <p:cNvPicPr>
            <a:picLocks noChangeAspect="1" noChangeArrowheads="1"/>
          </p:cNvPicPr>
          <p:nvPr/>
        </p:nvPicPr>
        <p:blipFill>
          <a:blip r:embed="rId5" cstate="print"/>
          <a:srcRect l="5069" r="4095"/>
          <a:stretch>
            <a:fillRect/>
          </a:stretch>
        </p:blipFill>
        <p:spPr bwMode="auto">
          <a:xfrm>
            <a:off x="5328441" y="761999"/>
            <a:ext cx="4142132" cy="2569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Скругленный прямоугольник 7"/>
          <p:cNvSpPr/>
          <p:nvPr/>
        </p:nvSpPr>
        <p:spPr>
          <a:xfrm>
            <a:off x="174171" y="3069773"/>
            <a:ext cx="3635829" cy="5442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«Родной язык у каждого свой»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0429" y="6313716"/>
            <a:ext cx="2775857" cy="5442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«Пирог дружбы»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35486" y="3091543"/>
            <a:ext cx="3298371" cy="5442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Акция «Признание в любви родному языку»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6" cstate="print"/>
          <a:srcRect t="36607" b="2500"/>
          <a:stretch>
            <a:fillRect/>
          </a:stretch>
        </p:blipFill>
        <p:spPr bwMode="auto">
          <a:xfrm>
            <a:off x="359229" y="3646714"/>
            <a:ext cx="3635828" cy="29586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Скругленный прямоугольник 12"/>
          <p:cNvSpPr/>
          <p:nvPr/>
        </p:nvSpPr>
        <p:spPr>
          <a:xfrm>
            <a:off x="1208314" y="6313716"/>
            <a:ext cx="2601686" cy="5442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«Радуга дружбы»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89547" y="361951"/>
            <a:ext cx="7537847" cy="423344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9202" name="Picture 2" descr="C:\Users\1\Desktop\МАКСИМОВА Т.А\ФОТО\Сабантуй на сайт\DSC053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705" y="3347454"/>
            <a:ext cx="4008535" cy="3480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443" y="3238931"/>
            <a:ext cx="4114928" cy="3491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7938" name="Picture 2" descr="C:\Users\1\Desktop\Билингвальный дс\Фото на билингвалку\DSC_82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10941" y="602591"/>
            <a:ext cx="3134102" cy="25824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C:\Users\1\Desktop\IMG_8461.JPG"/>
          <p:cNvPicPr>
            <a:picLocks noChangeAspect="1" noChangeArrowheads="1"/>
          </p:cNvPicPr>
          <p:nvPr/>
        </p:nvPicPr>
        <p:blipFill>
          <a:blip r:embed="rId6" cstate="print"/>
          <a:srcRect t="8454"/>
          <a:stretch>
            <a:fillRect/>
          </a:stretch>
        </p:blipFill>
        <p:spPr bwMode="auto">
          <a:xfrm>
            <a:off x="5525031" y="573623"/>
            <a:ext cx="3251075" cy="2551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113887" y="174563"/>
            <a:ext cx="403668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Национальные праздники</a:t>
            </a:r>
          </a:p>
        </p:txBody>
      </p:sp>
    </p:spTree>
    <p:extLst>
      <p:ext uri="{BB962C8B-B14F-4D97-AF65-F5344CB8AC3E}">
        <p14:creationId xmlns:p14="http://schemas.microsoft.com/office/powerpoint/2010/main" val="2994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89547" y="361951"/>
            <a:ext cx="7537847" cy="423344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6075" y="174563"/>
            <a:ext cx="255230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“Карга боткасы”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72" y="785295"/>
            <a:ext cx="9372055" cy="55481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064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89547" y="361951"/>
            <a:ext cx="7537847" cy="423344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13" y="236823"/>
            <a:ext cx="4839552" cy="6452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963" y="236823"/>
            <a:ext cx="3785938" cy="2839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51" y="3429000"/>
            <a:ext cx="3975234" cy="2981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0833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21305" y="163286"/>
            <a:ext cx="58708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 народного единства 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2558" y="886735"/>
            <a:ext cx="3578983" cy="2684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774" y="1599005"/>
            <a:ext cx="5065010" cy="37987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29"/>
          <a:stretch/>
        </p:blipFill>
        <p:spPr>
          <a:xfrm>
            <a:off x="5942558" y="4090939"/>
            <a:ext cx="3551723" cy="23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877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2" name="Рисунок 11" descr="C:\Users\Nikodim\Desktop\9 май\[032306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022" y="3855830"/>
            <a:ext cx="4105679" cy="282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10" y="739945"/>
            <a:ext cx="3915069" cy="29363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022" y="739944"/>
            <a:ext cx="3965612" cy="2974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10" y="3788901"/>
            <a:ext cx="3855722" cy="28917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21305" y="163286"/>
            <a:ext cx="58708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 Победы 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0358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5" y="719163"/>
            <a:ext cx="3898663" cy="29239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4" y="3761371"/>
            <a:ext cx="3898664" cy="2923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6" descr="IMG_303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98810" y="3772841"/>
            <a:ext cx="4197216" cy="2901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811" y="758260"/>
            <a:ext cx="4197215" cy="2884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21640" y="174563"/>
            <a:ext cx="38211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Наблюдаем за природой</a:t>
            </a:r>
          </a:p>
        </p:txBody>
      </p:sp>
    </p:spTree>
    <p:extLst>
      <p:ext uri="{BB962C8B-B14F-4D97-AF65-F5344CB8AC3E}">
        <p14:creationId xmlns:p14="http://schemas.microsoft.com/office/powerpoint/2010/main" val="138992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035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Фото-00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25" y="155852"/>
            <a:ext cx="4711149" cy="3415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Фото-00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877" y="155852"/>
            <a:ext cx="4531421" cy="33368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[039505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249" y="3692067"/>
            <a:ext cx="4531421" cy="3055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Yuriy\Desktop\Photo-0006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86" y="3637720"/>
            <a:ext cx="4493794" cy="31638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019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420"/>
            <a:ext cx="9906000" cy="680358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08062" y="174563"/>
            <a:ext cx="564834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Декоративно-прикладное творчество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11218" r="44067" b="40034"/>
          <a:stretch/>
        </p:blipFill>
        <p:spPr>
          <a:xfrm>
            <a:off x="5476775" y="625665"/>
            <a:ext cx="4095682" cy="2491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75" y="667006"/>
            <a:ext cx="4429225" cy="2491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758" y="3401789"/>
            <a:ext cx="4228699" cy="3171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Фото-004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80" y="3401789"/>
            <a:ext cx="4165919" cy="31311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2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100943" y="0"/>
            <a:ext cx="6313714" cy="7620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История народной игрушки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194" y="614212"/>
            <a:ext cx="8081211" cy="606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4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890" y="-49792"/>
            <a:ext cx="9906000" cy="680358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174274" y="174563"/>
            <a:ext cx="19159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Вышивание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948" y="1021944"/>
            <a:ext cx="3224162" cy="57318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810" y="992328"/>
            <a:ext cx="3224162" cy="57318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3" y="992328"/>
            <a:ext cx="3224162" cy="573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23" y="582699"/>
            <a:ext cx="4492472" cy="303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Мифодий\Desktop\Новая папка (2)\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470" y="3856151"/>
            <a:ext cx="4659825" cy="285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100943" y="0"/>
            <a:ext cx="6313714" cy="7620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ТРИЗ – «Системный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о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ператор»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[039398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5" y="3777493"/>
            <a:ext cx="4129548" cy="277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179" y="5544"/>
            <a:ext cx="3061799" cy="437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8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069432" y="-96252"/>
            <a:ext cx="6345225" cy="8582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ТРИЗ - Морфологическая таблица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"/>
          <a:stretch/>
        </p:blipFill>
        <p:spPr>
          <a:xfrm>
            <a:off x="375386" y="647299"/>
            <a:ext cx="6676125" cy="55634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582" y="3898232"/>
            <a:ext cx="3708931" cy="278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175107" name="Picture 3" descr="C:\Users\1\Desktop\фото центров в коридоре\DSC_7164.JPG"/>
          <p:cNvPicPr>
            <a:picLocks noChangeAspect="1" noChangeArrowheads="1"/>
          </p:cNvPicPr>
          <p:nvPr/>
        </p:nvPicPr>
        <p:blipFill>
          <a:blip r:embed="rId3" cstate="print"/>
          <a:srcRect l="8914" t="15201" r="11639"/>
          <a:stretch>
            <a:fillRect/>
          </a:stretch>
        </p:blipFill>
        <p:spPr bwMode="auto">
          <a:xfrm>
            <a:off x="7071696" y="1490397"/>
            <a:ext cx="2685922" cy="1937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2100943" y="0"/>
            <a:ext cx="6313714" cy="7620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Авторские дидактические игры и пособия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" name="Picture 5" descr="C:\Users\1\Desktop\фото центров в коридоре\DSC_7174.JPG"/>
          <p:cNvPicPr>
            <a:picLocks noChangeAspect="1" noChangeArrowheads="1"/>
          </p:cNvPicPr>
          <p:nvPr/>
        </p:nvPicPr>
        <p:blipFill>
          <a:blip r:embed="rId4" cstate="print"/>
          <a:srcRect t="3922"/>
          <a:stretch>
            <a:fillRect/>
          </a:stretch>
        </p:blipFill>
        <p:spPr bwMode="auto">
          <a:xfrm>
            <a:off x="206524" y="899889"/>
            <a:ext cx="6712825" cy="4735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97" y="4017988"/>
            <a:ext cx="3355868" cy="25169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970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0358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86" y="554230"/>
            <a:ext cx="3881154" cy="29108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6" y="710251"/>
            <a:ext cx="4620125" cy="25988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9" y="3699748"/>
            <a:ext cx="4222277" cy="2375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2"/>
          <a:stretch/>
        </p:blipFill>
        <p:spPr>
          <a:xfrm>
            <a:off x="4963309" y="3699748"/>
            <a:ext cx="4325070" cy="2900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47769" y="61787"/>
            <a:ext cx="91331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Знакомство  с творчеством русских поэтов и писателей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8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t="1293" r="2209" b="-1293"/>
          <a:stretch/>
        </p:blipFill>
        <p:spPr>
          <a:xfrm>
            <a:off x="2902050" y="4118993"/>
            <a:ext cx="2710291" cy="2372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44" y="965884"/>
            <a:ext cx="3434863" cy="2764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7" name="Picture 7" descr="C:\Users\1\Desktop\МАКСИМОВА Т.А\ФОТО\День родного языка\DSC043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7865" y="3712153"/>
            <a:ext cx="3408135" cy="26668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8" name="Picture 8" descr="C:\Users\1\Desktop\Билингвальный дс\Фото на билингвалку\семейный клуб\PHOTO-2021-04-02-15-05-13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3541" y="1033313"/>
            <a:ext cx="3916287" cy="32936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607130" y="134035"/>
            <a:ext cx="459921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Семейный клуб</a:t>
            </a:r>
          </a:p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«</a:t>
            </a:r>
            <a:r>
              <a:rPr lang="tt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Татар гаиләсе</a:t>
            </a: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»</a:t>
            </a:r>
            <a:endParaRPr lang="tt-RU" sz="2600" b="1" dirty="0" smtClean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70914" y="6183087"/>
            <a:ext cx="2950029" cy="5442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«Мое национальное блюдо»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15542" y="3015345"/>
            <a:ext cx="3592287" cy="5442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Мастер-класс «Национальные узоры»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8644" y="3670151"/>
            <a:ext cx="2830286" cy="54428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«От бабушки к внучке»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80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569" r="5221"/>
          <a:stretch>
            <a:fillRect/>
          </a:stretch>
        </p:blipFill>
        <p:spPr>
          <a:xfrm>
            <a:off x="158524" y="4114800"/>
            <a:ext cx="3723594" cy="2383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1490" name="Picture 2" descr="C:\Users\1\Desktop\МАКСИМОВА Т.А\ФОТО\Квест Здравствуй лето\В УО\DSC05540.JPG"/>
          <p:cNvPicPr>
            <a:picLocks noChangeAspect="1" noChangeArrowheads="1"/>
          </p:cNvPicPr>
          <p:nvPr/>
        </p:nvPicPr>
        <p:blipFill>
          <a:blip r:embed="rId4" cstate="print"/>
          <a:srcRect t="7578" r="7581" b="6137"/>
          <a:stretch>
            <a:fillRect/>
          </a:stretch>
        </p:blipFill>
        <p:spPr bwMode="auto">
          <a:xfrm>
            <a:off x="6376470" y="994800"/>
            <a:ext cx="3381113" cy="2688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24" y="933686"/>
            <a:ext cx="3708627" cy="2811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1251" name="Picture 3"/>
          <p:cNvPicPr>
            <a:picLocks noChangeAspect="1" noChangeArrowheads="1"/>
          </p:cNvPicPr>
          <p:nvPr/>
        </p:nvPicPr>
        <p:blipFill>
          <a:blip r:embed="rId6" cstate="print"/>
          <a:srcRect l="18494" r="12914"/>
          <a:stretch>
            <a:fillRect/>
          </a:stretch>
        </p:blipFill>
        <p:spPr bwMode="auto">
          <a:xfrm>
            <a:off x="6781341" y="3825758"/>
            <a:ext cx="2584039" cy="2925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 descr="C:\Users\1\Desktop\год родных языков\IMG_9891.PNG"/>
          <p:cNvPicPr>
            <a:picLocks noChangeAspect="1" noChangeArrowheads="1"/>
          </p:cNvPicPr>
          <p:nvPr/>
        </p:nvPicPr>
        <p:blipFill>
          <a:blip r:embed="rId7" cstate="print"/>
          <a:srcRect l="4286" t="9356" r="4286" b="15191"/>
          <a:stretch>
            <a:fillRect/>
          </a:stretch>
        </p:blipFill>
        <p:spPr bwMode="auto">
          <a:xfrm>
            <a:off x="4027715" y="1848149"/>
            <a:ext cx="2253341" cy="3300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381000" y="286435"/>
            <a:ext cx="91875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</a:rPr>
              <a:t>Родители – активные участники   </a:t>
            </a:r>
            <a:endParaRPr lang="ru-RU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9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ds03.infourok.ru/uploads/ex/0906/0002dbad-3ad93d2c/img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098" name="Picture 2" descr="C:\Users\1\Desktop\Билингвальный дс\Газета\Слайд1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990" y="838200"/>
            <a:ext cx="2673949" cy="4262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Users\1\Desktop\Билингвальный дс\Газета\Слайд2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58006" y="2296886"/>
            <a:ext cx="2773222" cy="4295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68086" y="0"/>
            <a:ext cx="535577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Ежеквартальный выпуск газеты </a:t>
            </a:r>
          </a:p>
          <a:p>
            <a:pPr algn="ctr"/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«Вести из Волшебного дворца» </a:t>
            </a:r>
            <a:endParaRPr lang="tt-RU" sz="2600" b="1" dirty="0" smtClean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94514" y="1175657"/>
            <a:ext cx="3922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Публикации в СМИ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Газета.jpg"/>
          <p:cNvPicPr>
            <a:picLocks noChangeAspect="1" noChangeArrowheads="1"/>
          </p:cNvPicPr>
          <p:nvPr/>
        </p:nvPicPr>
        <p:blipFill>
          <a:blip r:embed="rId5" cstate="print"/>
          <a:srcRect l="6724" t="3658" r="12328" b="398"/>
          <a:stretch>
            <a:fillRect/>
          </a:stretch>
        </p:blipFill>
        <p:spPr bwMode="auto">
          <a:xfrm rot="4121597">
            <a:off x="6405093" y="1386366"/>
            <a:ext cx="2302923" cy="3771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D:\Статья.jpg"/>
          <p:cNvPicPr>
            <a:picLocks noChangeAspect="1" noChangeArrowheads="1"/>
          </p:cNvPicPr>
          <p:nvPr/>
        </p:nvPicPr>
        <p:blipFill>
          <a:blip r:embed="rId6" cstate="print"/>
          <a:srcRect b="2593"/>
          <a:stretch>
            <a:fillRect/>
          </a:stretch>
        </p:blipFill>
        <p:spPr bwMode="auto">
          <a:xfrm rot="5400000">
            <a:off x="6000768" y="2800369"/>
            <a:ext cx="3162265" cy="4256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22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7127</TotalTime>
  <Words>224</Words>
  <Application>Microsoft Office PowerPoint</Application>
  <PresentationFormat>Лист A4 (210x297 мм)</PresentationFormat>
  <Paragraphs>61</Paragraphs>
  <Slides>26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2_Тема Office</vt:lpstr>
      <vt:lpstr>4_Тема Office</vt:lpstr>
      <vt:lpstr>14_Тема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Цикл занятий «Дружба и братство дороже богатства!»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User</cp:lastModifiedBy>
  <cp:revision>552</cp:revision>
  <dcterms:created xsi:type="dcterms:W3CDTF">2021-03-26T10:45:31Z</dcterms:created>
  <dcterms:modified xsi:type="dcterms:W3CDTF">2022-03-30T11:54:17Z</dcterms:modified>
</cp:coreProperties>
</file>